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16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37160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Illness Insurance</a:t>
            </a:r>
            <a:endParaRPr lang="en-US" sz="3200" dirty="0"/>
          </a:p>
        </p:txBody>
      </p:sp>
      <p:sp>
        <p:nvSpPr>
          <p:cNvPr id="3" name="Text 1"/>
          <p:cNvSpPr/>
          <p:nvPr/>
        </p:nvSpPr>
        <p:spPr>
          <a:xfrm>
            <a:off x="457200" y="256032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600" dirty="0">
                <a:solidFill>
                  <a:srgbClr val="C7A9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Lump-Sum Cash Benefits for Serious Conditions — A Complete Guide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457200" y="411480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Mocombe Financial Services LLC</a:t>
            </a:r>
            <a:endParaRPr lang="en-US" sz="12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 / 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Critical Illness Insurance?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Pays a lump-sum cash benefit if you are diagnosed with a covered critical illness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receive the full benefit amount in cash, tax-free, to use however you need. Not tied to actual medical costs.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do you need it?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Cancer, heart attack, and stroke are the top 3 causes of critical illness claims. Even with health insurance, a serious diagnosis can cost $10k-$100k+ in out-of-pocket expenses, lost income, and lifestyle changes.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 / 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Covered Conditions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Core Conditions (most plans):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Cancer (invasive, life-threatening)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Heart attack (myocardial infarction)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Stroke (cerebrovascular accident)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Coronary artery bypass graft surgery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Kidney failure (end-stage renal disease)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Major organ transplant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Paralysis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Extended Conditions (some plans):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Alzheimer's disease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Parkinson's disease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Multiple sclerosis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Blindness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Deafness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Loss of limbs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Coma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Severe burns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 / 9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How Critical Illness Insurance Works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Simple structure: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Choose a benefit amount ($10k-$100k+). You are diagnosed with a covered condition. You survive the waiting period (typically 30 days). The insurance company pays you the full benefit amount in cash, tax-free.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Example: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You have a $50,000 critical illness policy. You are diagnosed with cancer. After the 30-day survival period, you receive $50,000 in cash. You can use it for medical bills, travel for treatment, mortgage payments, or anything else.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Recurrence: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policies cover each condition once. Some offer a return of premium or reduced benefit for recurrences.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 / 9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Survival Period &amp; Exclusions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Survival Period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Most policies require you to survive 30 days after diagnosis before paying the benefit. If you pass away within the first 30 days, some policies return premiums paid.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Common Exclusions: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Pre-existing conditions (typically 12-24 month lookback)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Self-inflicted injuries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Drug or alcohol-related conditions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HIV/AIDS (unless occupationally acquired)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Participation in hazardous activities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War or military service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 / 9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Illness vs. Hospital Indemnity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Critical Illness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Pays one large lump sum for specific serious conditions. Best for catastrophic financial protection after a major diagnosis.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Hospital Indemnity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Pays per day/per visit for any hospitalization. Best for covering short-term cash needs during hospital stays.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Best Strategy: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Combine both. Critical illness covers the big financial hit from a serious diagnosis. Hospital indemnity covers cash flow during treatment and recovery.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 / 9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Who Should Consider Critical Illness?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Good candidates: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People with family history of cancer or heart disease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Those with high-deductible health plans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Self-employed individuals (no sick leave)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Single-income families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Anyone who would struggle financially during treatment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Those who want to avoid draining retirement savings for medical bills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Cost: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Rates vary by age, gender, smoking status, and benefit amount. A 40-year-old non-smoker might pay $25-$50/month for $25k-$50k of coverage.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 / 9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731520"/>
          </a:xfrm>
          <a:prstGeom prst="rect">
            <a:avLst/>
          </a:prstGeom>
          <a:solidFill>
            <a:srgbClr val="016099"/>
          </a:solidFill>
          <a:ln/>
        </p:spPr>
      </p:sp>
      <p:sp>
        <p:nvSpPr>
          <p:cNvPr id="3" name="Text 1"/>
          <p:cNvSpPr/>
          <p:nvPr/>
        </p:nvSpPr>
        <p:spPr>
          <a:xfrm>
            <a:off x="457200" y="109728"/>
            <a:ext cx="8229600" cy="5486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Living Benefits vs. Standalone Critical Illness</a:t>
            </a:r>
            <a:endParaRPr lang="en-US" sz="2000" dirty="0"/>
          </a:p>
        </p:txBody>
      </p:sp>
      <p:sp>
        <p:nvSpPr>
          <p:cNvPr id="4" name="Text 2"/>
          <p:cNvSpPr/>
          <p:nvPr/>
        </p:nvSpPr>
        <p:spPr>
          <a:xfrm>
            <a:off x="457200" y="1005840"/>
            <a:ext cx="8229600" cy="36576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Living Benefits on Life Insurance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Many term life policies include accelerated death benefit riders for critical, chronic, or terminal illness at no extra cost. You access a portion of the death benefit early.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Standalone Critical Illness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Higher benefit amounts, more specific coverage for more conditions, and you don't need life insurance. Benefits don't reduce a death benefit.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Which is right for you?</a:t>
            </a:r>
            <a:endParaRPr lang="en-US" sz="1500" dirty="0"/>
          </a:p>
          <a:p>
            <a:pPr marL="342900" indent="-342900">
              <a:lnSpc>
                <a:spcPct val="130000"/>
              </a:lnSpc>
              <a:buSzPct val="100000"/>
              <a:buChar char="•"/>
            </a:pPr>
            <a:r>
              <a:rPr lang="en-US" sz="1500" b="1" dirty="0">
                <a:solidFill>
                  <a:srgbClr val="1B1A1A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If you need life insurance anyway, term with living benefits is often the best value. If you want maximum critical illness protection, a standalone policy offers higher limits and more covered conditions.</a:t>
            </a:r>
            <a:endParaRPr lang="en-US" sz="1500" dirty="0"/>
          </a:p>
        </p:txBody>
      </p:sp>
      <p:sp>
        <p:nvSpPr>
          <p:cNvPr id="5" name="Text 3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 / 9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1609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1097280"/>
            <a:ext cx="822960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28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Ready to Get Started?</a:t>
            </a:r>
            <a:endParaRPr lang="en-US" sz="2800" dirty="0"/>
          </a:p>
        </p:txBody>
      </p:sp>
      <p:sp>
        <p:nvSpPr>
          <p:cNvPr id="3" name="Text 1"/>
          <p:cNvSpPr/>
          <p:nvPr/>
        </p:nvSpPr>
        <p:spPr>
          <a:xfrm>
            <a:off x="457200" y="2011680"/>
            <a:ext cx="8229600" cy="22860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7A900"/>
                </a:solidFill>
              </a:rPr>
              <a:t>Call us: </a:t>
            </a:r>
            <a:pPr algn="ctr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</a:rPr>
              <a:t>(888) 814-6346
</a:t>
            </a:r>
            <a:pPr algn="ctr" indent="0" marL="0">
              <a:lnSpc>
                <a:spcPct val="120000"/>
              </a:lnSpc>
              <a:buNone/>
            </a:pPr>
            <a:r>
              <a:rPr lang="en-US" sz="1600" b="1" dirty="0">
                <a:solidFill>
                  <a:srgbClr val="C7A900"/>
                </a:solidFill>
              </a:rPr>
              <a:t>Email: </a:t>
            </a:r>
            <a:pPr algn="ctr" indent="0" marL="0">
              <a:lnSpc>
                <a:spcPct val="120000"/>
              </a:lnSpc>
              <a:buNone/>
            </a:pPr>
            <a:r>
              <a:rPr lang="en-US" sz="1800" b="1" dirty="0">
                <a:solidFill>
                  <a:srgbClr val="FFFFFF"/>
                </a:solidFill>
              </a:rPr>
              <a:t>Info@M-Fin.com
</a:t>
            </a:r>
            <a:pPr algn="ctr" indent="0" marL="0">
              <a:lnSpc>
                <a:spcPct val="120000"/>
              </a:lnSpc>
              <a:buNone/>
            </a:pPr>
            <a:r>
              <a:rPr lang="en-US" sz="1400" dirty="0">
                <a:solidFill>
                  <a:srgbClr val="FFFFFF"/>
                </a:solidFill>
              </a:rPr>
              <a:t>Visit: www.m-fin.com
</a:t>
            </a:r>
            <a:pPr algn="ctr" indent="0" marL="0">
              <a:lnSpc>
                <a:spcPct val="120000"/>
              </a:lnSpc>
              <a:buNone/>
            </a:pPr>
            <a:r>
              <a:rPr lang="en-US" sz="1200" dirty="0">
                <a:solidFill>
                  <a:srgbClr val="FFFFFF">
                    <a:alpha val="60000"/>
                  </a:srgbClr>
                </a:solidFill>
              </a:rPr>
              <a:t>Mocombe Financial Services LLC</a:t>
            </a:r>
            <a:endParaRPr lang="en-US" sz="1600" dirty="0"/>
          </a:p>
        </p:txBody>
      </p:sp>
      <p:sp>
        <p:nvSpPr>
          <p:cNvPr id="4" name="Text 2"/>
          <p:cNvSpPr/>
          <p:nvPr/>
        </p:nvSpPr>
        <p:spPr>
          <a:xfrm>
            <a:off x="7772400" y="4846320"/>
            <a:ext cx="9144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C757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 / 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2026-05-17T23:40:20Z</dcterms:created>
  <dcterms:modified xsi:type="dcterms:W3CDTF">2026-05-17T23:40:20Z</dcterms:modified>
</cp:coreProperties>
</file>